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16"/>
  </p:notesMasterIdLst>
  <p:handoutMasterIdLst>
    <p:handoutMasterId r:id="rId17"/>
  </p:handoutMasterIdLst>
  <p:sldIdLst>
    <p:sldId id="278" r:id="rId2"/>
    <p:sldId id="273" r:id="rId3"/>
    <p:sldId id="274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76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FF00"/>
    <a:srgbClr val="FF6600"/>
    <a:srgbClr val="990099"/>
    <a:srgbClr val="FF0000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824" autoAdjust="0"/>
  </p:normalViewPr>
  <p:slideViewPr>
    <p:cSldViewPr>
      <p:cViewPr varScale="1">
        <p:scale>
          <a:sx n="87" d="100"/>
          <a:sy n="87" d="100"/>
        </p:scale>
        <p:origin x="18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06A137-6BAD-4DD2-9EBE-1E7A0C9419DE}" type="datetimeFigureOut">
              <a:rPr lang="en-US"/>
              <a:pPr>
                <a:defRPr/>
              </a:pPr>
              <a:t>9/2/20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ADD02F8-0C1B-4040-B3BF-135AC4C46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794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A2E3E0-96E2-4528-913C-580BD16DC32D}" type="datetimeFigureOut">
              <a:rPr lang="en-US"/>
              <a:pPr>
                <a:defRPr/>
              </a:pPr>
              <a:t>9/2/20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714EF6A-8DD9-474E-8478-CBC0C21D3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342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DF163-595E-4985-AEFA-370B691FD421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46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9979B3-1763-43C3-BAE4-12BB97DEF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41193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77296-F8A0-4BA3-B303-9E0E1F78A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71447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E578C-BAE1-41D3-9133-EA45297D07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05033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46EC4-A3C8-42F8-856B-4F6E8D8917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50384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25761C-F7B4-4723-BA13-BC2CC4AA4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963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E9C5C-64D3-4441-B587-8DEAA90BF5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75418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64F23-70C6-43AC-A51B-77429F416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14701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39CB5-94CF-488E-9949-8B7B5D5DFC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71017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FC322-6D3D-4156-B85A-A8F4B7B96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1928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C22F8E-9721-4613-8FE4-7428F10AD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01200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9A4856-BFA7-45F3-B1CA-8DAF7FACA9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34679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18F49F-D4E2-4C0E-A927-27F424AA0C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0" r:id="rId2"/>
    <p:sldLayoutId id="2147483998" r:id="rId3"/>
    <p:sldLayoutId id="2147483991" r:id="rId4"/>
    <p:sldLayoutId id="2147483992" r:id="rId5"/>
    <p:sldLayoutId id="2147483993" r:id="rId6"/>
    <p:sldLayoutId id="2147483994" r:id="rId7"/>
    <p:sldLayoutId id="2147483999" r:id="rId8"/>
    <p:sldLayoutId id="2147484000" r:id="rId9"/>
    <p:sldLayoutId id="2147483995" r:id="rId10"/>
    <p:sldLayoutId id="2147483996" r:id="rId11"/>
  </p:sldLayoutIdLst>
  <p:transition spd="med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B2E38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B2E38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3F9A66-741F-4F6B-894E-A3EF4193A870}" type="slidenum">
              <a:rPr lang="en-US" altLang="en-US">
                <a:solidFill>
                  <a:schemeClr val="tx2"/>
                </a:solidFill>
              </a:rPr>
              <a:pPr/>
              <a:t>1</a:t>
            </a:fld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5" name="WordArt 5"/>
          <p:cNvSpPr>
            <a:spLocks noGrp="1" noChangeArrowheads="1" noChangeShapeType="1" noTextEdit="1"/>
          </p:cNvSpPr>
          <p:nvPr/>
        </p:nvSpPr>
        <p:spPr bwMode="auto">
          <a:xfrm>
            <a:off x="-98425" y="2438400"/>
            <a:ext cx="5203825" cy="1905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3335" cmpd="sng">
                <a:solidFill>
                  <a:srgbClr val="3F6D19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algn="ctr">
              <a:defRPr/>
            </a:pPr>
            <a:r>
              <a:rPr lang="en-US" sz="3600" b="1" kern="10" spc="720" dirty="0">
                <a:solidFill>
                  <a:srgbClr val="FEFEFE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 A through G</a:t>
            </a:r>
          </a:p>
          <a:p>
            <a:pPr algn="ctr">
              <a:defRPr/>
            </a:pPr>
            <a:r>
              <a:rPr lang="en-US" sz="3600" b="1" kern="10" spc="720" dirty="0">
                <a:solidFill>
                  <a:srgbClr val="FEFEFE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Requirements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200400" y="1219200"/>
            <a:ext cx="5486400" cy="48307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5400"/>
              <a:t> </a:t>
            </a:r>
            <a:r>
              <a:rPr lang="en-US" altLang="en-US" sz="7000" b="1">
                <a:solidFill>
                  <a:srgbClr val="00FF00"/>
                </a:solidFill>
              </a:rPr>
              <a:t>Visual and Performing Arts</a:t>
            </a:r>
            <a:r>
              <a:rPr lang="en-US" altLang="en-US" sz="7000">
                <a:solidFill>
                  <a:srgbClr val="00FF00"/>
                </a:solidFill>
              </a:rPr>
              <a:t> 				    </a:t>
            </a:r>
            <a:r>
              <a:rPr lang="en-US" altLang="en-US" sz="3600" b="1" i="1">
                <a:solidFill>
                  <a:srgbClr val="FF33CC"/>
                </a:solidFill>
              </a:rPr>
              <a:t>1 year required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E0F05F-5A3D-4CD8-AB4C-FAE50467DB0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457200" y="2209800"/>
            <a:ext cx="1676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F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304800" y="2057400"/>
            <a:ext cx="19812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idx="1"/>
          </p:nvPr>
        </p:nvSpPr>
        <p:spPr>
          <a:xfrm>
            <a:off x="3200400" y="1524000"/>
            <a:ext cx="5638800" cy="46021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7000" b="1">
                <a:solidFill>
                  <a:srgbClr val="00FF00"/>
                </a:solidFill>
              </a:rPr>
              <a:t>College Prep Elective</a:t>
            </a:r>
            <a:r>
              <a:rPr lang="en-US" altLang="en-US" sz="7000">
                <a:solidFill>
                  <a:srgbClr val="00FF00"/>
                </a:solidFill>
              </a:rPr>
              <a:t> 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33CC"/>
                </a:solidFill>
              </a:rPr>
              <a:t>1 year required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11BBA0-BF34-4226-89A5-544285EDD86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8100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700" dirty="0"/>
              <a:t>Meeting the A-G requirement doesn’t mean taking extra classes – it means taking the </a:t>
            </a:r>
            <a:r>
              <a:rPr lang="en-US" altLang="en-US" sz="2700" u="sng" dirty="0"/>
              <a:t>right</a:t>
            </a:r>
            <a:r>
              <a:rPr lang="en-US" altLang="en-US" sz="2700" dirty="0"/>
              <a:t> classes.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en-US" sz="27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700" b="1" dirty="0"/>
              <a:t>Not all classes are A-G classes</a:t>
            </a:r>
            <a:r>
              <a:rPr lang="en-US" altLang="en-US" sz="2700" dirty="0"/>
              <a:t>. Make sure you take the right classes by asking your counselor every time you sign up for new classes.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en-US" sz="27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700" b="1" dirty="0"/>
              <a:t>Being close doesn’t count</a:t>
            </a:r>
            <a:r>
              <a:rPr lang="en-US" altLang="en-US" sz="2700" dirty="0"/>
              <a:t> – be sure to take them all!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en-US" alt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en-US" alt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altLang="en-US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altLang="en-US" dirty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C7EF0E-1757-494F-ADA1-828DE60F6E9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WordArt 9"/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75438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00FF00"/>
                </a:solidFill>
                <a:effectLst>
                  <a:outerShdw dist="45791" dir="3378596" algn="ctr" rotWithShape="0">
                    <a:srgbClr val="FF33CC"/>
                  </a:outerShdw>
                </a:effectLst>
                <a:latin typeface="Arial Black" panose="020B0A04020102020204" pitchFamily="34" charset="0"/>
              </a:rPr>
              <a:t>Remember...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133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0065" y="228600"/>
            <a:ext cx="8915400" cy="8080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FF00"/>
                </a:solidFill>
              </a:rPr>
              <a:t>Going above and beyond the A-Gs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50292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33CC"/>
                </a:solidFill>
              </a:rPr>
              <a:t>Honors</a:t>
            </a:r>
            <a:r>
              <a:rPr lang="en-US" altLang="en-US" sz="3600"/>
              <a:t> 	</a:t>
            </a:r>
          </a:p>
          <a:p>
            <a:pPr lvl="1" eaLnBrk="1" hangingPunct="1"/>
            <a:r>
              <a:rPr lang="en-US" altLang="en-US" sz="3200"/>
              <a:t> Worth an extra grade point (you can earn higher than a 4.0 GPA if you get straight A’s!)</a:t>
            </a:r>
            <a:endParaRPr lang="en-US" altLang="en-US" sz="1500"/>
          </a:p>
          <a:p>
            <a:pPr eaLnBrk="1" hangingPunct="1"/>
            <a:r>
              <a:rPr lang="en-US" altLang="en-US" sz="3600">
                <a:solidFill>
                  <a:srgbClr val="FF33CC"/>
                </a:solidFill>
              </a:rPr>
              <a:t>AP – Advanced Placement </a:t>
            </a:r>
          </a:p>
          <a:p>
            <a:pPr lvl="1" eaLnBrk="1" hangingPunct="1"/>
            <a:r>
              <a:rPr lang="en-US" altLang="en-US" sz="3200"/>
              <a:t> Worth an extra grade point (same as Honors!)</a:t>
            </a:r>
          </a:p>
          <a:p>
            <a:pPr lvl="1" eaLnBrk="1" hangingPunct="1"/>
            <a:r>
              <a:rPr lang="en-US" altLang="en-US" sz="3200"/>
              <a:t>You can take a test afterward to earn college credit. 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D6C6B5-78C3-41E7-B37C-B2D6CF47F2E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7604F9-4789-4E69-A691-AFC8D6805100}" type="slidenum">
              <a:rPr lang="en-US" altLang="en-US">
                <a:solidFill>
                  <a:schemeClr val="tx2"/>
                </a:solidFill>
              </a:rPr>
              <a:pPr/>
              <a:t>14</a:t>
            </a:fld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53340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" t="2" r="6065" b="2177"/>
          <a:stretch>
            <a:fillRect/>
          </a:stretch>
        </p:blipFill>
        <p:spPr bwMode="auto">
          <a:xfrm>
            <a:off x="2514600" y="2163763"/>
            <a:ext cx="4114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38100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500" dirty="0">
                <a:solidFill>
                  <a:schemeClr val="tx1"/>
                </a:solidFill>
              </a:rPr>
              <a:t>15 high school classes you must take to go directly to a UC or CSU from high school.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en-US" sz="2500" dirty="0"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500" dirty="0">
                <a:solidFill>
                  <a:schemeClr val="tx1"/>
                </a:solidFill>
              </a:rPr>
              <a:t>The classes that will prepare you to succeed in college.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en-US" sz="2500" dirty="0"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500" dirty="0">
                <a:solidFill>
                  <a:schemeClr val="tx1"/>
                </a:solidFill>
              </a:rPr>
              <a:t>Grades earned in A-G classes taken during the 10</a:t>
            </a:r>
            <a:r>
              <a:rPr lang="en-US" altLang="en-US" sz="2500" baseline="30000" dirty="0">
                <a:solidFill>
                  <a:schemeClr val="tx1"/>
                </a:solidFill>
              </a:rPr>
              <a:t>th</a:t>
            </a:r>
            <a:r>
              <a:rPr lang="en-US" altLang="en-US" sz="2500" dirty="0">
                <a:solidFill>
                  <a:schemeClr val="tx1"/>
                </a:solidFill>
              </a:rPr>
              <a:t> and 11</a:t>
            </a:r>
            <a:r>
              <a:rPr lang="en-US" altLang="en-US" sz="2500" baseline="30000" dirty="0">
                <a:solidFill>
                  <a:schemeClr val="tx1"/>
                </a:solidFill>
              </a:rPr>
              <a:t>th</a:t>
            </a:r>
            <a:r>
              <a:rPr lang="en-US" altLang="en-US" sz="2500" dirty="0">
                <a:solidFill>
                  <a:schemeClr val="tx1"/>
                </a:solidFill>
              </a:rPr>
              <a:t> grade are used to calculate your college entrance GPA.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en-US" alt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en-US" alt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74FBC1-5938-425D-A831-0F8CAF2BF62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71488"/>
            <a:ext cx="754380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5000" i="1" dirty="0">
                <a:solidFill>
                  <a:srgbClr val="00FF00"/>
                </a:solidFill>
                <a:effectLst>
                  <a:outerShdw blurRad="50800" dist="38100" dir="2700000" sx="101000" sy="101000" algn="tl" rotWithShape="0">
                    <a:srgbClr val="FF33CC"/>
                  </a:outerShdw>
                </a:effectLst>
                <a:latin typeface="Arial" charset="0"/>
              </a:rPr>
              <a:t>The A-G’s are….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2133600"/>
            <a:ext cx="8229600" cy="3733800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Without the A-Gs you can’t even apply to a 4 year public university in California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en-US" sz="2600" dirty="0"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Being close doesn’t count – you </a:t>
            </a:r>
            <a:r>
              <a:rPr lang="en-US" altLang="en-US" sz="2600" u="sng" dirty="0">
                <a:solidFill>
                  <a:schemeClr val="tx1"/>
                </a:solidFill>
              </a:rPr>
              <a:t>must</a:t>
            </a:r>
            <a:r>
              <a:rPr lang="en-US" altLang="en-US" sz="2600" dirty="0">
                <a:solidFill>
                  <a:schemeClr val="tx1"/>
                </a:solidFill>
              </a:rPr>
              <a:t> take them all!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en-US" sz="2600" dirty="0"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600" dirty="0">
                <a:solidFill>
                  <a:schemeClr val="tx1"/>
                </a:solidFill>
              </a:rPr>
              <a:t>A-Gs are college preparatory classes, so you should take them all even if you plan to go to a private university or out of state school. 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3EAEB4C-3920-4F9E-899C-2DC2537108B1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WordArt 5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0010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00FF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What you need to know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0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37338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They are </a:t>
            </a:r>
            <a:r>
              <a:rPr lang="en-US" altLang="en-US" sz="2900" u="sng" dirty="0">
                <a:solidFill>
                  <a:schemeClr val="tx1"/>
                </a:solidFill>
              </a:rPr>
              <a:t>not</a:t>
            </a:r>
            <a:r>
              <a:rPr lang="en-US" altLang="en-US" sz="2900" dirty="0">
                <a:solidFill>
                  <a:schemeClr val="tx1"/>
                </a:solidFill>
              </a:rPr>
              <a:t> the same as the graduation requirements.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en-US" sz="2900" dirty="0">
              <a:solidFill>
                <a:schemeClr val="tx1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You must earn a C or better in these classes.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en-US" altLang="en-US" sz="2900" dirty="0">
              <a:solidFill>
                <a:schemeClr val="tx1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900" dirty="0">
                <a:solidFill>
                  <a:schemeClr val="tx1"/>
                </a:solidFill>
              </a:rPr>
              <a:t>A-Gs can change from year to year and are not the same at each high school - ask your College Facilitator or Academic Counselor which classes meet the requirements at your high school.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4257BC-FCE5-4C7B-A170-5603B022BB6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457200"/>
            <a:ext cx="5486400" cy="1169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0" dirty="0">
                <a:solidFill>
                  <a:srgbClr val="00FF00"/>
                </a:solidFill>
                <a:effectLst>
                  <a:outerShdw blurRad="50800" dist="50800" dir="2700000" algn="tl" rotWithShape="0">
                    <a:srgbClr val="FF33CC"/>
                  </a:outerShdw>
                </a:effectLst>
                <a:latin typeface="Arial" charset="0"/>
              </a:rPr>
              <a:t>What else?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304800" y="2209800"/>
            <a:ext cx="2057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416300" y="1624013"/>
            <a:ext cx="5418138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0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Social Science</a:t>
            </a:r>
            <a:r>
              <a:rPr lang="en-US" sz="7000" b="1" dirty="0">
                <a:solidFill>
                  <a:srgbClr val="00FF00"/>
                </a:solidFill>
                <a:latin typeface="Arial" charset="0"/>
              </a:rPr>
              <a:t> 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3600" b="1" i="1" dirty="0">
                <a:solidFill>
                  <a:srgbClr val="FF33CC"/>
                </a:solidFill>
                <a:latin typeface="Arial" charset="0"/>
              </a:rPr>
              <a:t>2 years required</a:t>
            </a:r>
            <a:r>
              <a:rPr lang="en-US" sz="3600" i="1" dirty="0">
                <a:solidFill>
                  <a:srgbClr val="FF33CC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4C9EDC3-C688-4550-BCED-EAC2C544F00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381000" y="2286000"/>
            <a:ext cx="18288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505200" y="2014538"/>
            <a:ext cx="5181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0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English</a:t>
            </a:r>
            <a:r>
              <a:rPr lang="en-US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3600" b="1" i="1" dirty="0">
                <a:solidFill>
                  <a:srgbClr val="FF33CC"/>
                </a:solidFill>
                <a:latin typeface="Arial" charset="0"/>
              </a:rPr>
              <a:t>4 years required</a:t>
            </a:r>
            <a:r>
              <a:rPr lang="en-US" sz="3600" i="1" dirty="0">
                <a:solidFill>
                  <a:srgbClr val="FF33CC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C3B306-66BC-4C1C-BE3C-BF92CCEE4FB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228600" y="2209800"/>
            <a:ext cx="20574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657600" y="1676400"/>
            <a:ext cx="51816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0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Math</a:t>
            </a:r>
            <a:r>
              <a:rPr lang="en-US" sz="5400" dirty="0">
                <a:latin typeface="Arial" charset="0"/>
              </a:rPr>
              <a:t> 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3600" b="1" i="1" dirty="0">
                <a:solidFill>
                  <a:srgbClr val="FF33CC"/>
                </a:solidFill>
                <a:latin typeface="Arial" charset="0"/>
              </a:rPr>
              <a:t>3 years required</a:t>
            </a:r>
          </a:p>
          <a:p>
            <a:pPr algn="r">
              <a:spcBef>
                <a:spcPct val="50000"/>
              </a:spcBef>
              <a:defRPr/>
            </a:pPr>
            <a:r>
              <a:rPr lang="en-US" sz="3600" b="1" i="1" dirty="0">
                <a:solidFill>
                  <a:srgbClr val="FF33CC"/>
                </a:solidFill>
                <a:latin typeface="Arial" charset="0"/>
              </a:rPr>
              <a:t>4 years recommended</a:t>
            </a:r>
            <a:r>
              <a:rPr lang="en-US" sz="3600" i="1" dirty="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3600" i="1" dirty="0">
                <a:solidFill>
                  <a:srgbClr val="FF33CC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96BF16-BA7C-4C64-B565-02035E653C1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581400" y="1371600"/>
            <a:ext cx="5181600" cy="43751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7000" b="1">
                <a:solidFill>
                  <a:srgbClr val="00FF00"/>
                </a:solidFill>
              </a:rPr>
              <a:t>Laboratory Science 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33CC"/>
                </a:solidFill>
              </a:rPr>
              <a:t>2 years required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33CC"/>
                </a:solidFill>
              </a:rPr>
              <a:t>3 years recommended</a:t>
            </a:r>
            <a:r>
              <a:rPr lang="en-US" altLang="en-US" sz="3600" i="1">
                <a:solidFill>
                  <a:srgbClr val="FF33CC"/>
                </a:solidFill>
              </a:rPr>
              <a:t> </a:t>
            </a:r>
          </a:p>
        </p:txBody>
      </p:sp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A0EF19-1A86-4A94-B49C-540286B8088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152400" y="2209800"/>
            <a:ext cx="2209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75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idx="1"/>
          </p:nvPr>
        </p:nvSpPr>
        <p:spPr>
          <a:xfrm>
            <a:off x="2895600" y="914400"/>
            <a:ext cx="57912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800" b="1">
                <a:solidFill>
                  <a:srgbClr val="00FF00"/>
                </a:solidFill>
              </a:rPr>
              <a:t>  </a:t>
            </a:r>
            <a:r>
              <a:rPr lang="en-US" altLang="en-US" sz="7000" b="1">
                <a:solidFill>
                  <a:srgbClr val="00FF00"/>
                </a:solidFill>
              </a:rPr>
              <a:t>Language Other than English</a:t>
            </a:r>
            <a:r>
              <a:rPr lang="en-US" altLang="en-US" sz="7000">
                <a:solidFill>
                  <a:srgbClr val="00FF00"/>
                </a:solidFill>
              </a:rPr>
              <a:t>  </a:t>
            </a:r>
            <a:endParaRPr lang="en-US" altLang="en-US" sz="2400">
              <a:solidFill>
                <a:srgbClr val="FF6600"/>
              </a:solidFill>
            </a:endParaRP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33CC"/>
                </a:solidFill>
              </a:rPr>
              <a:t>2 years required (of the same language)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33CC"/>
                </a:solidFill>
              </a:rPr>
              <a:t>3 years recommended </a:t>
            </a:r>
          </a:p>
        </p:txBody>
      </p:sp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w Cen MT" panose="020B06020201040206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B2E389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w Cen MT" panose="020B06020201040206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DDC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w Cen MT" panose="020B0602020104020603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901B08-0443-42D9-846B-B06946DD420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457200" y="2133600"/>
            <a:ext cx="15240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build="p"/>
      <p:bldP spid="29701" grpId="0" animBg="1"/>
    </p:bldLst>
  </p:timing>
</p:sld>
</file>

<file path=ppt/theme/theme1.xml><?xml version="1.0" encoding="utf-8"?>
<a:theme xmlns:a="http://schemas.openxmlformats.org/drawingml/2006/main" name="Thatch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1188</TotalTime>
  <Words>372</Words>
  <Application>Microsoft Macintosh PowerPoint</Application>
  <PresentationFormat>On-screen Show (4:3)</PresentationFormat>
  <Paragraphs>73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Garamond</vt:lpstr>
      <vt:lpstr>Tw Cen MT</vt:lpstr>
      <vt:lpstr>Wingdings</vt:lpstr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Going above and beyond the A-Gs  </vt:lpstr>
      <vt:lpstr>PowerPoint Presentation</vt:lpstr>
    </vt:vector>
  </TitlesOfParts>
  <Company>EPC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EPC User</dc:creator>
  <cp:lastModifiedBy>Microsoft Office User</cp:lastModifiedBy>
  <cp:revision>57</cp:revision>
  <dcterms:created xsi:type="dcterms:W3CDTF">2006-11-02T23:27:15Z</dcterms:created>
  <dcterms:modified xsi:type="dcterms:W3CDTF">2020-09-02T19:43:06Z</dcterms:modified>
</cp:coreProperties>
</file>